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708" r:id="rId2"/>
  </p:sldMasterIdLst>
  <p:notesMasterIdLst>
    <p:notesMasterId r:id="rId15"/>
  </p:notesMasterIdLst>
  <p:sldIdLst>
    <p:sldId id="256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8" r:id="rId14"/>
  </p:sldIdLst>
  <p:sldSz cx="14630400" cy="8229600"/>
  <p:notesSz cx="8229600" cy="14630400"/>
  <p:embeddedFontLst>
    <p:embeddedFont>
      <p:font typeface="Heebo" panose="020B0604020202020204" charset="-79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rimson Pro Semi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704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193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0334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605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756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0195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096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29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174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8428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096D0-295A-46CA-9480-04AE48833004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6576B-6E86-4300-BB41-E64AF3EFE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358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CF705-72BA-4781-9BC8-C99494B91AC3}" type="datetimeFigureOut">
              <a:rPr lang="en-US" smtClean="0"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E339E-92B7-45BB-9290-6F4B939DB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557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02118"/>
            <a:ext cx="7556421" cy="212633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The Foundations and Boundaries of the Family in Islam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68616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presentation explores key aspects from Chapter 2 of </a:t>
            </a:r>
            <a:r>
              <a:rPr lang="en-US" sz="1750" b="1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Family Structure in Islam</a:t>
            </a: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by Hammudah Abd al Ati.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49572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Discover the family’s definition, forms, roles, and its religious significance in Islam.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614743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756440" y="6130528"/>
            <a:ext cx="1956435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885146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H. Perpetuation of the Family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Marriage &amp; Procreation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Marriage encouraged as foundation for continuing lineage.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3192899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Raising Righteous Children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Parenting considered a religious duty to nurture faith.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Ummah Continuity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Supports survival and growth of the Muslim community.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61041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0998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</p:spPr>
      </p:sp>
      <p:sp>
        <p:nvSpPr>
          <p:cNvPr id="5" name="Text 2"/>
          <p:cNvSpPr/>
          <p:nvPr/>
        </p:nvSpPr>
        <p:spPr>
          <a:xfrm>
            <a:off x="1303973" y="270998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Cornerstone of Society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200400"/>
            <a:ext cx="7046238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family is essential to Islamic social structure.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79011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/>
        </p:nvSpPr>
        <p:spPr>
          <a:xfrm>
            <a:off x="1644134" y="379011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Strong Foundations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280535"/>
            <a:ext cx="670607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Clear rights and ethical boundaries guide family life.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87025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F2EEEE"/>
          </a:solidFill>
        </p:spPr>
      </p:sp>
      <p:sp>
        <p:nvSpPr>
          <p:cNvPr id="11" name="Text 8"/>
          <p:cNvSpPr/>
          <p:nvPr/>
        </p:nvSpPr>
        <p:spPr>
          <a:xfrm>
            <a:off x="1984415" y="487025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Mutual Responsibilities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360670"/>
            <a:ext cx="636579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Respect, love, and ethics enrich family relationships.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20553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These principles reflect Islam’s profound wisdom and </a:t>
            </a:r>
            <a:r>
              <a:rPr lang="en-US" sz="1750" dirty="0" smtClean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beauty.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114098"/>
            <a:ext cx="10972800" cy="9879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SUMMARIZE</a:t>
            </a: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55228" y="2102070"/>
            <a:ext cx="12160469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Family is the foundation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Islamic society – promotes love, stability, and morality.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Marriage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a sacred contract with mutual rights and responsibilities.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Defined roles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each member: husband, wife, children, and parents.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Equity, not sameness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men and women have different but complementary roles.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Islam sets boundaries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protect the family (no adultery, respect in relationships).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Divorce is allowed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but discouraged – with steps for reconciliation.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Extended family &amp; community ties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are emphasized.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Goal: </a:t>
            </a: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Spiritual, moral, and emotional growth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within the family unit.</a:t>
            </a:r>
          </a:p>
        </p:txBody>
      </p:sp>
    </p:spTree>
    <p:extLst>
      <p:ext uri="{BB962C8B-B14F-4D97-AF65-F5344CB8AC3E}">
        <p14:creationId xmlns:p14="http://schemas.microsoft.com/office/powerpoint/2010/main" val="3490841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51467" y="965200"/>
            <a:ext cx="118194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Group Members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568" y="4104777"/>
            <a:ext cx="13783734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Afaq Ahmed                                    55241</a:t>
            </a:r>
          </a:p>
          <a:p>
            <a:pPr algn="ctr"/>
            <a:r>
              <a:rPr lang="en-US" sz="3600" dirty="0"/>
              <a:t>Muhammad Samiullah                  53882</a:t>
            </a:r>
          </a:p>
          <a:p>
            <a:pPr algn="ctr"/>
            <a:r>
              <a:rPr lang="en-US" sz="3600" dirty="0"/>
              <a:t>Faisal Munir                                     55416</a:t>
            </a:r>
          </a:p>
          <a:p>
            <a:pPr algn="ctr"/>
            <a:r>
              <a:rPr lang="en-US" sz="3600" dirty="0"/>
              <a:t>Haseeb Ahmad                                55197</a:t>
            </a:r>
          </a:p>
          <a:p>
            <a:pPr algn="ctr"/>
            <a:r>
              <a:rPr lang="en-US" sz="3600" dirty="0"/>
              <a:t>Faisal Sharif                                      53307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95857"/>
            <a:ext cx="8593812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A. Definition and Bases of the Family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44797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F2EEEE"/>
          </a:solidFill>
        </p:spPr>
      </p:sp>
      <p:sp>
        <p:nvSpPr>
          <p:cNvPr id="5" name="Text 2"/>
          <p:cNvSpPr/>
          <p:nvPr/>
        </p:nvSpPr>
        <p:spPr>
          <a:xfrm>
            <a:off x="1020604" y="527161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Family as Social Unit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762030"/>
            <a:ext cx="374273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Founded on the Nikah contract between man and woman.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044797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/>
        </p:nvSpPr>
        <p:spPr>
          <a:xfrm>
            <a:off x="5443776" y="5271611"/>
            <a:ext cx="3742730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Mutual Rights &amp; Responsibilities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6116360"/>
            <a:ext cx="374273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Emphasis on love, respect, and ethical duties.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044797"/>
            <a:ext cx="4196358" cy="2024182"/>
          </a:xfrm>
          <a:prstGeom prst="roundRect">
            <a:avLst>
              <a:gd name="adj" fmla="val 1681"/>
            </a:avLst>
          </a:prstGeom>
          <a:solidFill>
            <a:srgbClr val="F2EEEE"/>
          </a:solidFill>
        </p:spPr>
      </p:sp>
      <p:sp>
        <p:nvSpPr>
          <p:cNvPr id="11" name="Text 8"/>
          <p:cNvSpPr/>
          <p:nvPr/>
        </p:nvSpPr>
        <p:spPr>
          <a:xfrm>
            <a:off x="9866948" y="527161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Roots in Sharia &amp; Ethics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762030"/>
            <a:ext cx="374273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Islamic law establishes family foundations and boundaries.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7225665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B. Forms of the Family in Islam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Nuclear Family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Consists of husband, wife, and their children.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Extended Family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Includes multiple generations living together or nearby.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Kinship Importance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Strong ties support adaptability to cultures and economy.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7512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C. The Family Positions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964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5" name="Text 2"/>
          <p:cNvSpPr/>
          <p:nvPr/>
        </p:nvSpPr>
        <p:spPr>
          <a:xfrm>
            <a:off x="1530906" y="2174319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Husband’s Role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2664738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Provider and protector of the family’s wellbeing.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4812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/>
        </p:nvSpPr>
        <p:spPr>
          <a:xfrm>
            <a:off x="1530906" y="3559135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Wife’s Role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049554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Caretaker, homemaker, and children’s educator.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1" name="Text 8"/>
          <p:cNvSpPr/>
          <p:nvPr/>
        </p:nvSpPr>
        <p:spPr>
          <a:xfrm>
            <a:off x="1530906" y="4943951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Children’s Duty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434370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Respect and obey parents for family unity.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25090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4" name="Text 11"/>
          <p:cNvSpPr/>
          <p:nvPr/>
        </p:nvSpPr>
        <p:spPr>
          <a:xfrm>
            <a:off x="1530906" y="632876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Family Harmony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819186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Cooperation and consultation foster peace.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633757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D. The Principle of Identity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Lineage Through Father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Identity and family name traced paternally.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Preserving Heritage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Maintaining genealogical records and family history.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Connection Over Time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Linking individuals to ancestors and descendants.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34133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E. The Traditional Form of the Muslim Family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</p:spPr>
      </p:sp>
      <p:sp>
        <p:nvSpPr>
          <p:cNvPr id="5" name="Text 2"/>
          <p:cNvSpPr/>
          <p:nvPr/>
        </p:nvSpPr>
        <p:spPr>
          <a:xfrm>
            <a:off x="6507004" y="361866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Strong Family Values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4109085"/>
            <a:ext cx="321123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Emphasis on traditions and respect for elders.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/>
        </p:nvSpPr>
        <p:spPr>
          <a:xfrm>
            <a:off x="10398681" y="361866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Cultural Norms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4109085"/>
            <a:ext cx="321123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Adherence to customs strengthens family bonds.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885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2EEEE"/>
          </a:solidFill>
        </p:spPr>
      </p:sp>
      <p:sp>
        <p:nvSpPr>
          <p:cNvPr id="11" name="Text 8"/>
          <p:cNvSpPr/>
          <p:nvPr/>
        </p:nvSpPr>
        <p:spPr>
          <a:xfrm>
            <a:off x="6507004" y="551533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Passing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005751"/>
            <a:ext cx="7102793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Islamic knowledge and morals shared across generations.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F. The Polygynous Form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Permitted Practice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Polygyny allowed with regulations in Islam.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Strict Conditions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Justice, equality, and financial capability required.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Context &amp; Debate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Varied perspectives exist across Muslim communities.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G. Is the Family a Religious Unit?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Core of Islamic Society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Family forms the foundation of faith and morals.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Spiritual Activities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Prayer, Quran study nurture faith within the family.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Strengthening Bonds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Faith connects family members and Allah deeply.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548</Words>
  <Application>Microsoft Office PowerPoint</Application>
  <PresentationFormat>Custom</PresentationFormat>
  <Paragraphs>94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Heebo</vt:lpstr>
      <vt:lpstr>Calibri</vt:lpstr>
      <vt:lpstr>Calibri Light</vt:lpstr>
      <vt:lpstr>Crimson Pro Semi Bold</vt:lpstr>
      <vt:lpstr>Arial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SUMMARIZE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Fᴀɪꜱᴀʟ Kᴀꜱʜᴍɪʀɪ  亗</cp:lastModifiedBy>
  <cp:revision>5</cp:revision>
  <dcterms:created xsi:type="dcterms:W3CDTF">2025-05-19T05:47:00Z</dcterms:created>
  <dcterms:modified xsi:type="dcterms:W3CDTF">2025-05-21T08:10:46Z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1047765141F6455582FEE540CB71A7DA_12</vt:lpwstr>
  </property>
  <property fmtid="{D5CDD505-2E9C-101B-9397-08002B2CF9AE}" pid="3" name="KSOProductBuildVer">
    <vt:lpwstr>1033-12.2.0.21179</vt:lpwstr>
  </property>
</Properties>
</file>